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2EA"/>
    <a:srgbClr val="FDF3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6" d="100"/>
          <a:sy n="66" d="100"/>
        </p:scale>
        <p:origin x="-5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928826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90912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23/3/2017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00174"/>
            <a:ext cx="8229600" cy="4857784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23/3/2017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2330" y="274638"/>
            <a:ext cx="1614470" cy="608332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543692" cy="608332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23/3/2017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23/3/2017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14676"/>
            <a:ext cx="7772400" cy="1500209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14488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23/3/2017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7758"/>
          </a:xfrm>
          <a:ln w="3175">
            <a:solidFill>
              <a:schemeClr val="tx2">
                <a:shade val="50000"/>
              </a:schemeClr>
            </a:solidFill>
          </a:ln>
          <a:effectLst/>
        </p:spPr>
        <p:txBody>
          <a:bodyPr/>
          <a:lstStyle>
            <a:lvl1pPr algn="l">
              <a:defRPr sz="2800">
                <a:effectLst/>
              </a:defRPr>
            </a:lvl1pPr>
            <a:lvl2pPr algn="l">
              <a:defRPr sz="2400">
                <a:effectLst/>
              </a:defRPr>
            </a:lvl2pPr>
            <a:lvl3pPr algn="l">
              <a:defRPr sz="2000">
                <a:effectLst/>
              </a:defRPr>
            </a:lvl3pPr>
            <a:lvl4pPr algn="l">
              <a:defRPr sz="1800">
                <a:effectLst/>
              </a:defRPr>
            </a:lvl4pPr>
            <a:lvl5pPr algn="l"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7758"/>
          </a:xfrm>
          <a:ln w="3175">
            <a:solidFill>
              <a:schemeClr val="tx2">
                <a:shade val="50000"/>
              </a:schemeClr>
            </a:solidFill>
          </a:ln>
          <a:effectLst/>
        </p:spPr>
        <p:txBody>
          <a:bodyPr/>
          <a:lstStyle>
            <a:lvl1pPr algn="l">
              <a:defRPr sz="2800"/>
            </a:lvl1pPr>
            <a:lvl2pPr algn="l">
              <a:defRPr sz="24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23/3/2017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ln w="3175">
            <a:solidFill>
              <a:schemeClr val="tx2">
                <a:shade val="50000"/>
              </a:schemeClr>
            </a:solidFill>
          </a:ln>
          <a:effectLst/>
        </p:spPr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0" indent="0" algn="ctr">
              <a:buNone/>
              <a:defRPr lang="zh-CN" altLang="en-US" sz="2800" b="1" dirty="0" smtClean="0">
                <a:ln w="11430"/>
                <a:gradFill>
                  <a:gsLst>
                    <a:gs pos="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  <a:gs pos="2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50000">
                      <a:schemeClr val="accent6">
                        <a:tint val="100000"/>
                        <a:shade val="99000"/>
                        <a:satMod val="100000"/>
                      </a:schemeClr>
                    </a:gs>
                    <a:gs pos="7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10000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1pPr>
            <a:lvl2pPr marL="457200" indent="0" algn="ctr">
              <a:buNone/>
              <a:defRPr lang="zh-CN" altLang="en-US" sz="2400" b="1" dirty="0" smtClean="0">
                <a:ln w="11430"/>
                <a:gradFill>
                  <a:gsLst>
                    <a:gs pos="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  <a:gs pos="2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50000">
                      <a:schemeClr val="accent6">
                        <a:tint val="100000"/>
                        <a:shade val="99000"/>
                        <a:satMod val="100000"/>
                      </a:schemeClr>
                    </a:gs>
                    <a:gs pos="7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10000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2pPr>
            <a:lvl3pPr marL="914400" indent="0" algn="ctr">
              <a:buNone/>
              <a:defRPr lang="zh-CN" altLang="en-US" sz="2000" b="1" dirty="0" smtClean="0">
                <a:ln w="11430"/>
                <a:gradFill>
                  <a:gsLst>
                    <a:gs pos="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  <a:gs pos="2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50000">
                      <a:schemeClr val="accent6">
                        <a:tint val="100000"/>
                        <a:shade val="99000"/>
                        <a:satMod val="100000"/>
                      </a:schemeClr>
                    </a:gs>
                    <a:gs pos="7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10000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3pPr>
            <a:lvl4pPr marL="1371600" indent="0" algn="ctr">
              <a:buNone/>
              <a:defRPr lang="zh-CN" altLang="en-US" sz="1800" b="1" dirty="0" smtClean="0">
                <a:ln w="11430"/>
                <a:gradFill>
                  <a:gsLst>
                    <a:gs pos="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  <a:gs pos="2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50000">
                      <a:schemeClr val="accent6">
                        <a:tint val="100000"/>
                        <a:shade val="99000"/>
                        <a:satMod val="100000"/>
                      </a:schemeClr>
                    </a:gs>
                    <a:gs pos="7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10000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4pPr>
            <a:lvl5pPr marL="1828800" indent="0" algn="ctr">
              <a:buNone/>
              <a:defRPr lang="zh-CN" altLang="en-US" sz="1600" b="1" dirty="0" smtClean="0">
                <a:ln w="11430"/>
                <a:gradFill>
                  <a:gsLst>
                    <a:gs pos="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  <a:gs pos="2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50000">
                      <a:schemeClr val="accent6">
                        <a:tint val="100000"/>
                        <a:shade val="99000"/>
                        <a:satMod val="100000"/>
                      </a:schemeClr>
                    </a:gs>
                    <a:gs pos="7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10000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4183083"/>
          </a:xfrm>
          <a:ln w="3175">
            <a:solidFill>
              <a:schemeClr val="tx2">
                <a:shade val="50000"/>
              </a:schemeClr>
            </a:solidFill>
          </a:ln>
          <a:effectLst/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ln w="3175">
            <a:solidFill>
              <a:schemeClr val="tx2">
                <a:shade val="50000"/>
              </a:schemeClr>
            </a:solidFill>
          </a:ln>
          <a:effectLst/>
        </p:spPr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0" indent="0" algn="ctr">
              <a:buNone/>
              <a:defRPr lang="zh-CN" altLang="en-US" sz="2800" b="1" dirty="0" smtClean="0">
                <a:ln/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lang="zh-CN" altLang="en-US" sz="2400" b="1" dirty="0" smtClean="0">
                <a:ln/>
                <a:solidFill>
                  <a:schemeClr val="accent1"/>
                </a:solidFill>
                <a:effectLst/>
              </a:defRPr>
            </a:lvl2pPr>
            <a:lvl3pPr marL="914400" indent="0" algn="ctr">
              <a:buNone/>
              <a:defRPr lang="zh-CN" altLang="en-US" sz="2000" b="1" dirty="0" smtClean="0">
                <a:ln/>
                <a:solidFill>
                  <a:schemeClr val="accent1"/>
                </a:solidFill>
                <a:effectLst/>
              </a:defRPr>
            </a:lvl3pPr>
            <a:lvl4pPr marL="1371600" indent="0" algn="ctr">
              <a:buNone/>
              <a:defRPr lang="zh-CN" altLang="en-US" sz="1800" b="1" dirty="0" smtClean="0">
                <a:ln/>
                <a:solidFill>
                  <a:schemeClr val="accent1"/>
                </a:solidFill>
                <a:effectLst/>
              </a:defRPr>
            </a:lvl4pPr>
            <a:lvl5pPr marL="1828800" indent="0" algn="ctr">
              <a:buNone/>
              <a:defRPr lang="zh-CN" altLang="en-US" sz="1600" b="1" dirty="0" smtClean="0">
                <a:ln/>
                <a:solidFill>
                  <a:schemeClr val="accent1"/>
                </a:solidFill>
                <a:effectLst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4183083"/>
          </a:xfrm>
          <a:ln w="3175">
            <a:solidFill>
              <a:schemeClr val="tx2">
                <a:shade val="50000"/>
              </a:schemeClr>
            </a:solidFill>
          </a:ln>
          <a:effectLst/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23/3/2017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23/3/2017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23/3/2017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108" y="5500702"/>
            <a:ext cx="8228639" cy="857256"/>
          </a:xfrm>
        </p:spPr>
        <p:txBody>
          <a:bodyPr anchor="ctr"/>
          <a:lstStyle>
            <a:lvl1pPr algn="ctr">
              <a:spcAft>
                <a:spcPts val="0"/>
              </a:spcAft>
              <a:defRPr sz="3200" b="1">
                <a:ln w="6350">
                  <a:solidFill>
                    <a:schemeClr val="tx2">
                      <a:tint val="5000"/>
                    </a:schemeClr>
                  </a:solidFill>
                  <a:prstDash val="solid"/>
                </a:ln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57166"/>
            <a:ext cx="5111750" cy="50720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714488"/>
            <a:ext cx="3008313" cy="3714776"/>
          </a:xfrm>
        </p:spPr>
        <p:txBody>
          <a:bodyPr anchor="t"/>
          <a:lstStyle>
            <a:lvl1pPr marL="0" indent="0">
              <a:spcAft>
                <a:spcPts val="600"/>
              </a:spcAft>
              <a:buNone/>
              <a:defRPr sz="1400"/>
            </a:lvl1pPr>
            <a:lvl2pPr marL="457200" indent="0">
              <a:spcAft>
                <a:spcPts val="600"/>
              </a:spcAft>
              <a:buNone/>
              <a:defRPr sz="1200"/>
            </a:lvl2pPr>
            <a:lvl3pPr marL="914400" indent="0">
              <a:spcAft>
                <a:spcPts val="600"/>
              </a:spcAft>
              <a:buNone/>
              <a:defRPr sz="1000"/>
            </a:lvl3pPr>
            <a:lvl4pPr marL="1371600" indent="0">
              <a:spcAft>
                <a:spcPts val="600"/>
              </a:spcAft>
              <a:buNone/>
              <a:defRPr sz="900"/>
            </a:lvl4pPr>
            <a:lvl5pPr marL="1828800" indent="0">
              <a:spcAft>
                <a:spcPts val="60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23/3/2017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888" y="428604"/>
            <a:ext cx="6172224" cy="566738"/>
          </a:xfrm>
        </p:spPr>
        <p:txBody>
          <a:bodyPr anchor="ctr"/>
          <a:lstStyle>
            <a:lvl1pPr algn="ctr">
              <a:defRPr sz="2800" b="1">
                <a:ln w="9525">
                  <a:solidFill>
                    <a:schemeClr val="tx2">
                      <a:tint val="5000"/>
                    </a:schemeClr>
                  </a:solidFill>
                  <a:prstDash val="solid"/>
                </a:ln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000" y="1151862"/>
            <a:ext cx="8172000" cy="4420278"/>
          </a:xfrm>
          <a:prstGeom prst="ellipse">
            <a:avLst/>
          </a:prstGeom>
          <a:ln w="25400" cap="flat" cmpd="sng" algn="ctr">
            <a:solidFill>
              <a:schemeClr val="accent5">
                <a:shade val="75000"/>
              </a:schemeClr>
            </a:solidFill>
            <a:prstDash val="solid"/>
          </a:ln>
          <a:effectLst>
            <a:glow rad="152400">
              <a:schemeClr val="accent5">
                <a:alpha val="75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695972"/>
            <a:ext cx="5486400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23/3/2017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5775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23/3/2017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571472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rtl="0" eaLnBrk="1" latinLnBrk="0" hangingPunct="1">
        <a:spcBef>
          <a:spcPct val="0"/>
        </a:spcBef>
        <a:buNone/>
        <a:defRPr kumimoji="0" lang="zh-CN" altLang="en-US" sz="4400" b="1" kern="1200" dirty="0">
          <a:ln w="19050">
            <a:solidFill>
              <a:schemeClr val="tx2">
                <a:tint val="5000"/>
              </a:schemeClr>
            </a:solidFill>
            <a:prstDash val="solid"/>
          </a:ln>
          <a:solidFill>
            <a:schemeClr val="accent3"/>
          </a:solidFill>
          <a:effectLst>
            <a:outerShdw blurRad="50800" dist="50800" dir="7500000" algn="tl">
              <a:srgbClr val="000000">
                <a:shade val="5000"/>
                <a:alpha val="3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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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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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ΕΛΛΗΝΙΚΗ ΠΟΙΗΣΗ ΣΤΑ ΙΑΠΩΝΙΚΑ</a:t>
            </a:r>
            <a:endParaRPr lang="el-GR" dirty="0"/>
          </a:p>
        </p:txBody>
      </p:sp>
      <p:pic>
        <p:nvPicPr>
          <p:cNvPr id="5" name="3 - Θέση περιεχομένου" descr="Scan0001.jpg"/>
          <p:cNvPicPr>
            <a:picLocks noChangeAspect="1"/>
          </p:cNvPicPr>
          <p:nvPr/>
        </p:nvPicPr>
        <p:blipFill>
          <a:blip r:embed="rId2" cstate="print"/>
          <a:srcRect l="8285" t="19398" r="4727" b="55236"/>
          <a:stretch>
            <a:fillRect/>
          </a:stretch>
        </p:blipFill>
        <p:spPr>
          <a:xfrm>
            <a:off x="2915816" y="3356992"/>
            <a:ext cx="4824536" cy="1952788"/>
          </a:xfrm>
          <a:prstGeom prst="round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Συμπεράσματα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l-GR" sz="2800" dirty="0" smtClean="0"/>
              <a:t>Στην Ανθολογία Νεοελληνικής ποίησης ανθολογούνται 19 ποιητές και συνολικά 89 ποιήματα, τα οποία είναι </a:t>
            </a:r>
            <a:r>
              <a:rPr lang="el-GR" sz="2800" dirty="0" smtClean="0"/>
              <a:t>μεταφρασμένα </a:t>
            </a:r>
            <a:r>
              <a:rPr lang="el-GR" sz="2800" dirty="0" smtClean="0"/>
              <a:t>στα ιαπωνικά.</a:t>
            </a:r>
          </a:p>
          <a:p>
            <a:pPr algn="just"/>
            <a:r>
              <a:rPr lang="el-GR" sz="2800" dirty="0" smtClean="0"/>
              <a:t>Οι Έλληνες ποιητές που </a:t>
            </a:r>
            <a:r>
              <a:rPr lang="el-GR" sz="2800" dirty="0" smtClean="0"/>
              <a:t>περιλαμβάνονται</a:t>
            </a:r>
            <a:r>
              <a:rPr lang="el-GR" sz="2800" dirty="0" smtClean="0"/>
              <a:t> </a:t>
            </a:r>
            <a:r>
              <a:rPr lang="el-GR" sz="2800" dirty="0" smtClean="0"/>
              <a:t>στη συγκεκριμένη έκδοση είναι κυρίως της νεώτερης εποχής, δηλαδή του 19</a:t>
            </a:r>
            <a:r>
              <a:rPr lang="el-GR" sz="2800" baseline="30000" dirty="0" smtClean="0"/>
              <a:t>ου</a:t>
            </a:r>
            <a:r>
              <a:rPr lang="el-GR" sz="2800" dirty="0" smtClean="0"/>
              <a:t> και του 20</a:t>
            </a:r>
            <a:r>
              <a:rPr lang="el-GR" sz="2800" baseline="30000" dirty="0" smtClean="0"/>
              <a:t>ου</a:t>
            </a:r>
            <a:r>
              <a:rPr lang="el-GR" sz="2800" dirty="0" smtClean="0"/>
              <a:t> αιώνα, ενώ εξαιρούνται </a:t>
            </a:r>
            <a:r>
              <a:rPr lang="el-GR" sz="2800" dirty="0" smtClean="0"/>
              <a:t>οι </a:t>
            </a:r>
            <a:r>
              <a:rPr lang="el-GR" sz="2800" dirty="0" smtClean="0"/>
              <a:t>διακεκριμένοι ποιητές Διονύσιος Σολωμός και Ανδρέας Κάλβος.</a:t>
            </a:r>
          </a:p>
          <a:p>
            <a:pPr algn="just"/>
            <a:r>
              <a:rPr lang="el-GR" sz="2800" dirty="0" smtClean="0"/>
              <a:t>Ιδιαίτερη φαίνεται να είναι </a:t>
            </a:r>
            <a:r>
              <a:rPr lang="el-GR" sz="2800" dirty="0"/>
              <a:t>η</a:t>
            </a:r>
            <a:r>
              <a:rPr lang="el-GR" sz="2800" dirty="0" smtClean="0"/>
              <a:t> προτίμηση </a:t>
            </a:r>
            <a:r>
              <a:rPr lang="el-GR" sz="2800" dirty="0" smtClean="0"/>
              <a:t>στον Ελύτη (16), στον Ρίτσο (</a:t>
            </a:r>
            <a:r>
              <a:rPr lang="el-GR" sz="2800" dirty="0" smtClean="0"/>
              <a:t>16), </a:t>
            </a:r>
            <a:r>
              <a:rPr lang="el-GR" sz="2800" dirty="0" smtClean="0"/>
              <a:t>στον Σεφέρη (15) και στον Καβάφη (13</a:t>
            </a:r>
            <a:r>
              <a:rPr lang="el-GR" sz="2800" dirty="0" smtClean="0"/>
              <a:t>).</a:t>
            </a:r>
            <a:endParaRPr lang="el-GR" sz="2800" dirty="0" smtClean="0"/>
          </a:p>
          <a:p>
            <a:endParaRPr lang="el-GR" sz="2800" dirty="0" smtClean="0"/>
          </a:p>
          <a:p>
            <a:endParaRPr lang="el-GR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Ήλιος μου</a:t>
            </a:r>
            <a:endParaRPr lang="el-GR" dirty="0"/>
          </a:p>
        </p:txBody>
      </p:sp>
      <p:pic>
        <p:nvPicPr>
          <p:cNvPr id="4" name="3 - Θέση περιεχομένου" descr="Scan0013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b="30182"/>
          <a:stretch/>
        </p:blipFill>
        <p:spPr>
          <a:xfrm>
            <a:off x="179512" y="1844824"/>
            <a:ext cx="3760829" cy="4000754"/>
          </a:xfrm>
        </p:spPr>
      </p:pic>
      <p:sp>
        <p:nvSpPr>
          <p:cNvPr id="5" name="4 - TextBox"/>
          <p:cNvSpPr txBox="1"/>
          <p:nvPr/>
        </p:nvSpPr>
        <p:spPr>
          <a:xfrm>
            <a:off x="6228184" y="980728"/>
            <a:ext cx="2915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accent4"/>
                </a:solidFill>
              </a:rPr>
              <a:t>Νικηφόρος Βρεττάκος</a:t>
            </a:r>
            <a:endParaRPr lang="el-GR" sz="2000" b="1" dirty="0">
              <a:solidFill>
                <a:schemeClr val="accent4"/>
              </a:solidFill>
            </a:endParaRPr>
          </a:p>
        </p:txBody>
      </p:sp>
      <p:sp>
        <p:nvSpPr>
          <p:cNvPr id="6" name="5 - Κατακόρυφος πάπυρος"/>
          <p:cNvSpPr/>
          <p:nvPr/>
        </p:nvSpPr>
        <p:spPr>
          <a:xfrm>
            <a:off x="4212095" y="1700808"/>
            <a:ext cx="4896544" cy="4896544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4788159" y="2492896"/>
            <a:ext cx="37444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chemeClr val="bg2">
                    <a:lumMod val="10000"/>
                  </a:schemeClr>
                </a:solidFill>
              </a:rPr>
              <a:t>Μου πήραν τον ήλιο μου, αλλά εγώ θα τον βρω.</a:t>
            </a:r>
          </a:p>
          <a:p>
            <a:r>
              <a:rPr lang="el-GR" sz="1600" dirty="0" smtClean="0">
                <a:solidFill>
                  <a:schemeClr val="bg2">
                    <a:lumMod val="10000"/>
                  </a:schemeClr>
                </a:solidFill>
              </a:rPr>
              <a:t>Κανόνισα μια μυστική συνάντηση μαζί του</a:t>
            </a:r>
          </a:p>
          <a:p>
            <a:r>
              <a:rPr lang="el-GR" sz="1600" dirty="0" smtClean="0">
                <a:solidFill>
                  <a:schemeClr val="bg2">
                    <a:lumMod val="10000"/>
                  </a:schemeClr>
                </a:solidFill>
              </a:rPr>
              <a:t>όπως εκείνος που πηγαίνει για παράνομο τύπο </a:t>
            </a:r>
          </a:p>
          <a:p>
            <a:r>
              <a:rPr lang="el-GR" sz="1600" dirty="0" smtClean="0">
                <a:solidFill>
                  <a:schemeClr val="bg2">
                    <a:lumMod val="10000"/>
                  </a:schemeClr>
                </a:solidFill>
              </a:rPr>
              <a:t>ή για παράνομο υλικό. Θα γιομίσω τον κόρφο μου</a:t>
            </a:r>
          </a:p>
          <a:p>
            <a:r>
              <a:rPr lang="el-GR" sz="1600" dirty="0" smtClean="0">
                <a:solidFill>
                  <a:schemeClr val="bg2">
                    <a:lumMod val="10000"/>
                  </a:schemeClr>
                </a:solidFill>
              </a:rPr>
              <a:t>μεγάλα φύλλα χρυσαφιού και λάμπες για την κρύπτη μου,</a:t>
            </a:r>
          </a:p>
          <a:p>
            <a:r>
              <a:rPr lang="el-GR" sz="1600" dirty="0" smtClean="0">
                <a:solidFill>
                  <a:schemeClr val="bg2">
                    <a:lumMod val="10000"/>
                  </a:schemeClr>
                </a:solidFill>
              </a:rPr>
              <a:t>πριν μου αφανίσουν την ψυχή να τη κυκλοφορήσω</a:t>
            </a:r>
          </a:p>
          <a:p>
            <a:r>
              <a:rPr lang="el-GR" sz="1600" dirty="0" smtClean="0">
                <a:solidFill>
                  <a:schemeClr val="bg2">
                    <a:lumMod val="10000"/>
                  </a:schemeClr>
                </a:solidFill>
              </a:rPr>
              <a:t>χέρι με χέρι μες τη νύχτα.</a:t>
            </a:r>
            <a:endParaRPr lang="el-GR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>
            <a:off x="4055120" y="3429000"/>
            <a:ext cx="57606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Ανθολογία Νεοελληνικής Ποίησης</a:t>
            </a:r>
            <a:endParaRPr lang="el-GR" dirty="0"/>
          </a:p>
        </p:txBody>
      </p:sp>
      <p:pic>
        <p:nvPicPr>
          <p:cNvPr id="4" name="3 - Θέση περιεχομένου" descr="Scan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556792"/>
            <a:ext cx="3476721" cy="4825812"/>
          </a:xfrm>
        </p:spPr>
      </p:pic>
      <p:sp>
        <p:nvSpPr>
          <p:cNvPr id="6" name="5 - TextBox"/>
          <p:cNvSpPr txBox="1"/>
          <p:nvPr/>
        </p:nvSpPr>
        <p:spPr>
          <a:xfrm>
            <a:off x="5436096" y="1916832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tx2"/>
                </a:solidFill>
              </a:rPr>
              <a:t>Το εξώφυλλο της τελευταίας έκδοσης των ποιημάτων παγκοσμίως διακεκριμένων Ελλήνων ποιητών μεταφρασμένα στα ιαπωνικά.</a:t>
            </a:r>
            <a:endParaRPr lang="el-GR" dirty="0">
              <a:solidFill>
                <a:schemeClr val="tx2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5364088" y="3501008"/>
            <a:ext cx="3779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i="1" dirty="0" smtClean="0"/>
              <a:t>Σκοπός της παρούσας εργασίας ήταν να διερευνήσουμε την διάδοση της ελληνικής ποίησης στην Ιαπωνία. Η εύρεση της προβαλλόμενης έκδοσης αποδεικνύει την απήχηση των σπουδαίων Ελλήνων ποιητών στην Ιαπωνία.</a:t>
            </a:r>
            <a:endParaRPr lang="el-GR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Οι ποιητές του Ανθολογίου</a:t>
            </a:r>
            <a:endParaRPr lang="el-GR" dirty="0"/>
          </a:p>
        </p:txBody>
      </p:sp>
      <p:pic>
        <p:nvPicPr>
          <p:cNvPr id="1026" name="Picture 2" descr="C:\Users\Γιώργος\Desktop\Νέος φάκελος (2)\Scan0002.jpg"/>
          <p:cNvPicPr>
            <a:picLocks noChangeAspect="1" noChangeArrowheads="1"/>
          </p:cNvPicPr>
          <p:nvPr/>
        </p:nvPicPr>
        <p:blipFill rotWithShape="1">
          <a:blip r:embed="rId2" cstate="print"/>
          <a:srcRect l="7400" t="8060" r="9608" b="20816"/>
          <a:stretch/>
        </p:blipFill>
        <p:spPr bwMode="auto">
          <a:xfrm>
            <a:off x="251520" y="1548692"/>
            <a:ext cx="4104456" cy="4852390"/>
          </a:xfrm>
          <a:prstGeom prst="round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3491880" y="1700808"/>
            <a:ext cx="54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tx2"/>
                </a:solidFill>
              </a:rPr>
              <a:t>Δέσποινα </a:t>
            </a:r>
            <a:r>
              <a:rPr lang="el-GR" b="1" dirty="0" err="1" smtClean="0">
                <a:solidFill>
                  <a:schemeClr val="tx2"/>
                </a:solidFill>
              </a:rPr>
              <a:t>Δετζώρτζη</a:t>
            </a:r>
            <a:r>
              <a:rPr lang="el-GR" b="1" dirty="0" smtClean="0">
                <a:solidFill>
                  <a:schemeClr val="tx2"/>
                </a:solidFill>
              </a:rPr>
              <a:t> (1919-1991)</a:t>
            </a:r>
          </a:p>
          <a:p>
            <a:pPr algn="ctr"/>
            <a:r>
              <a:rPr lang="el-GR" b="1" dirty="0" smtClean="0">
                <a:solidFill>
                  <a:schemeClr val="tx2"/>
                </a:solidFill>
              </a:rPr>
              <a:t>Νίκος Γκάτσος (1911-1992)</a:t>
            </a:r>
          </a:p>
          <a:p>
            <a:pPr algn="ctr"/>
            <a:r>
              <a:rPr lang="el-GR" b="1" dirty="0" smtClean="0">
                <a:solidFill>
                  <a:schemeClr val="tx2"/>
                </a:solidFill>
              </a:rPr>
              <a:t>Νικηφόρος Βρεττάκος (1912-1991)</a:t>
            </a:r>
          </a:p>
          <a:p>
            <a:pPr algn="ctr"/>
            <a:r>
              <a:rPr lang="el-GR" b="1" dirty="0" smtClean="0">
                <a:solidFill>
                  <a:schemeClr val="tx2"/>
                </a:solidFill>
              </a:rPr>
              <a:t>Ελένη </a:t>
            </a:r>
            <a:r>
              <a:rPr lang="el-GR" b="1" dirty="0" err="1" smtClean="0">
                <a:solidFill>
                  <a:schemeClr val="tx2"/>
                </a:solidFill>
              </a:rPr>
              <a:t>Βακαλό</a:t>
            </a:r>
            <a:r>
              <a:rPr lang="el-GR" b="1" dirty="0" smtClean="0">
                <a:solidFill>
                  <a:schemeClr val="tx2"/>
                </a:solidFill>
              </a:rPr>
              <a:t> (1921-2001)</a:t>
            </a:r>
          </a:p>
          <a:p>
            <a:pPr algn="ctr"/>
            <a:r>
              <a:rPr lang="el-GR" b="1" dirty="0" err="1" smtClean="0">
                <a:solidFill>
                  <a:schemeClr val="tx2"/>
                </a:solidFill>
              </a:rPr>
              <a:t>Δ.Ι.Αντωνίου</a:t>
            </a:r>
            <a:r>
              <a:rPr lang="el-GR" b="1" dirty="0" smtClean="0">
                <a:solidFill>
                  <a:schemeClr val="tx2"/>
                </a:solidFill>
              </a:rPr>
              <a:t> (1906-1994)</a:t>
            </a:r>
          </a:p>
          <a:p>
            <a:pPr algn="ctr"/>
            <a:endParaRPr lang="el-GR" dirty="0">
              <a:solidFill>
                <a:schemeClr val="tx2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4355976" y="3573016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Στα περιεχόμενα του Ανθολογίου αναγράφονται οι ποιητές στα ιαπωνικά και στα ελληνικά και τα </a:t>
            </a:r>
            <a:r>
              <a:rPr lang="el-GR" dirty="0" smtClean="0"/>
              <a:t>ποιήματ</a:t>
            </a:r>
            <a:r>
              <a:rPr lang="el-GR" dirty="0"/>
              <a:t>ά</a:t>
            </a:r>
            <a:r>
              <a:rPr lang="el-GR" dirty="0" smtClean="0"/>
              <a:t> </a:t>
            </a:r>
            <a:r>
              <a:rPr lang="el-GR" dirty="0" smtClean="0"/>
              <a:t>τους που περιέχονται.</a:t>
            </a:r>
            <a:endParaRPr lang="el-G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Scan0003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7570" t="8775" r="9659" b="26055"/>
          <a:stretch/>
        </p:blipFill>
        <p:spPr>
          <a:xfrm>
            <a:off x="179512" y="1250600"/>
            <a:ext cx="4290888" cy="4824536"/>
          </a:xfrm>
          <a:prstGeom prst="roundRect">
            <a:avLst/>
          </a:prstGeom>
        </p:spPr>
      </p:pic>
      <p:pic>
        <p:nvPicPr>
          <p:cNvPr id="6" name="5 - Εικόνα" descr="Scan0004.jpg"/>
          <p:cNvPicPr>
            <a:picLocks noChangeAspect="1"/>
          </p:cNvPicPr>
          <p:nvPr/>
        </p:nvPicPr>
        <p:blipFill rotWithShape="1">
          <a:blip r:embed="rId3" cstate="print"/>
          <a:srcRect l="9511" t="9622" r="4894" b="29416"/>
          <a:stretch/>
        </p:blipFill>
        <p:spPr>
          <a:xfrm>
            <a:off x="4585079" y="1411641"/>
            <a:ext cx="4341231" cy="4258171"/>
          </a:xfrm>
          <a:prstGeom prst="roundRect">
            <a:avLst/>
          </a:prstGeom>
        </p:spPr>
      </p:pic>
      <p:sp>
        <p:nvSpPr>
          <p:cNvPr id="7" name="6 - TextBox"/>
          <p:cNvSpPr txBox="1"/>
          <p:nvPr/>
        </p:nvSpPr>
        <p:spPr>
          <a:xfrm>
            <a:off x="683568" y="332656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tx2"/>
                </a:solidFill>
              </a:rPr>
              <a:t>Οδυσσέας Ελύτης (1911-1996)</a:t>
            </a:r>
          </a:p>
          <a:p>
            <a:pPr algn="ctr"/>
            <a:r>
              <a:rPr lang="el-GR" b="1" dirty="0" smtClean="0">
                <a:solidFill>
                  <a:schemeClr val="tx2"/>
                </a:solidFill>
              </a:rPr>
              <a:t>Νίκος Εγγονόπουλος (1910-1985)</a:t>
            </a:r>
          </a:p>
          <a:p>
            <a:pPr algn="ctr"/>
            <a:endParaRPr lang="el-GR" b="1" dirty="0">
              <a:solidFill>
                <a:schemeClr val="tx2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5076056" y="40466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tx2"/>
                </a:solidFill>
              </a:rPr>
              <a:t>Κώστας Καρυωτάκης (1896-1928)</a:t>
            </a:r>
            <a:endParaRPr lang="el-GR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Scan0005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6753" t="5096" r="10663" b="15773"/>
          <a:stretch/>
        </p:blipFill>
        <p:spPr>
          <a:xfrm>
            <a:off x="465264" y="1340768"/>
            <a:ext cx="3820983" cy="5042301"/>
          </a:xfrm>
          <a:prstGeom prst="roundRect">
            <a:avLst/>
          </a:prstGeom>
        </p:spPr>
      </p:pic>
      <p:pic>
        <p:nvPicPr>
          <p:cNvPr id="5" name="4 - Εικόνα" descr="Scan0006.jpg"/>
          <p:cNvPicPr>
            <a:picLocks noChangeAspect="1"/>
          </p:cNvPicPr>
          <p:nvPr/>
        </p:nvPicPr>
        <p:blipFill rotWithShape="1">
          <a:blip r:embed="rId3" cstate="print"/>
          <a:srcRect l="11720" t="6204" r="5915" b="25470"/>
          <a:stretch/>
        </p:blipFill>
        <p:spPr>
          <a:xfrm>
            <a:off x="4603241" y="1412776"/>
            <a:ext cx="4289239" cy="4900369"/>
          </a:xfrm>
          <a:prstGeom prst="round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251520" y="548680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tx2"/>
                </a:solidFill>
              </a:rPr>
              <a:t>Κωνσταντίνος Καβάφης (1863-1933)</a:t>
            </a:r>
          </a:p>
          <a:p>
            <a:pPr algn="ctr"/>
            <a:r>
              <a:rPr lang="el-GR" b="1" dirty="0" smtClean="0">
                <a:solidFill>
                  <a:schemeClr val="tx2"/>
                </a:solidFill>
              </a:rPr>
              <a:t>Ανδρέας Εμπειρίκος (1901-1975)</a:t>
            </a:r>
            <a:endParaRPr lang="el-GR" b="1" dirty="0">
              <a:solidFill>
                <a:schemeClr val="tx2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4932040" y="62068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tx2"/>
                </a:solidFill>
              </a:rPr>
              <a:t>Γιάννης Ρίτσος (1909-1990)</a:t>
            </a:r>
            <a:endParaRPr lang="el-GR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Scan0007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6295" t="4104" r="13089" b="21426"/>
          <a:stretch/>
        </p:blipFill>
        <p:spPr>
          <a:xfrm>
            <a:off x="352910" y="1484784"/>
            <a:ext cx="3967570" cy="5047666"/>
          </a:xfrm>
          <a:prstGeom prst="roundRect">
            <a:avLst/>
          </a:prstGeom>
        </p:spPr>
      </p:pic>
      <p:pic>
        <p:nvPicPr>
          <p:cNvPr id="5" name="4 - Εικόνα" descr="Scan0008.jpg"/>
          <p:cNvPicPr>
            <a:picLocks noChangeAspect="1"/>
          </p:cNvPicPr>
          <p:nvPr/>
        </p:nvPicPr>
        <p:blipFill rotWithShape="1">
          <a:blip r:embed="rId3" cstate="print"/>
          <a:srcRect l="10885" t="9507" r="4582" b="20128"/>
          <a:stretch/>
        </p:blipFill>
        <p:spPr>
          <a:xfrm>
            <a:off x="4499992" y="1628800"/>
            <a:ext cx="4208579" cy="4824536"/>
          </a:xfrm>
          <a:prstGeom prst="round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0" y="260648"/>
            <a:ext cx="432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tx2"/>
                </a:solidFill>
              </a:rPr>
              <a:t>Μήτσος Παπανικολάου (1900-1943)</a:t>
            </a:r>
          </a:p>
          <a:p>
            <a:pPr algn="ctr"/>
            <a:r>
              <a:rPr lang="el-GR" b="1" dirty="0" smtClean="0">
                <a:solidFill>
                  <a:schemeClr val="tx2"/>
                </a:solidFill>
              </a:rPr>
              <a:t>Κωστής Παλαμάς (1859-1943)</a:t>
            </a:r>
          </a:p>
          <a:p>
            <a:pPr algn="ctr"/>
            <a:r>
              <a:rPr lang="el-GR" b="1" dirty="0" err="1" smtClean="0">
                <a:solidFill>
                  <a:schemeClr val="tx2"/>
                </a:solidFill>
              </a:rPr>
              <a:t>Ι.Μ.Παναγιωτόπουλος</a:t>
            </a:r>
            <a:r>
              <a:rPr lang="el-GR" b="1" dirty="0" smtClean="0">
                <a:solidFill>
                  <a:schemeClr val="tx2"/>
                </a:solidFill>
              </a:rPr>
              <a:t> (1901-1982)</a:t>
            </a:r>
          </a:p>
          <a:p>
            <a:pPr algn="ctr"/>
            <a:r>
              <a:rPr lang="el-GR" b="1" dirty="0" smtClean="0">
                <a:solidFill>
                  <a:schemeClr val="tx2"/>
                </a:solidFill>
              </a:rPr>
              <a:t>Κώστας </a:t>
            </a:r>
            <a:r>
              <a:rPr lang="el-GR" b="1" dirty="0" err="1" smtClean="0">
                <a:solidFill>
                  <a:schemeClr val="tx2"/>
                </a:solidFill>
              </a:rPr>
              <a:t>Ουράνης</a:t>
            </a:r>
            <a:r>
              <a:rPr lang="el-GR" b="1" dirty="0" smtClean="0">
                <a:solidFill>
                  <a:schemeClr val="tx2"/>
                </a:solidFill>
              </a:rPr>
              <a:t> (1890-1953)</a:t>
            </a:r>
          </a:p>
          <a:p>
            <a:pPr algn="ctr"/>
            <a:endParaRPr lang="el-GR" b="1" dirty="0">
              <a:solidFill>
                <a:schemeClr val="tx2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4499992" y="260648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tx2"/>
                </a:solidFill>
              </a:rPr>
              <a:t>Άγγελος Σικελιανός (1884-1951)</a:t>
            </a:r>
          </a:p>
          <a:p>
            <a:pPr algn="ctr"/>
            <a:endParaRPr lang="el-GR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Scan0009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6307" b="25231"/>
          <a:stretch/>
        </p:blipFill>
        <p:spPr>
          <a:xfrm>
            <a:off x="2060087" y="1484784"/>
            <a:ext cx="5124506" cy="5184576"/>
          </a:xfrm>
          <a:prstGeom prst="round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251520" y="33265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tx2"/>
                </a:solidFill>
              </a:rPr>
              <a:t>Γιώργος Σεφέρης (1900-1971)</a:t>
            </a:r>
          </a:p>
          <a:p>
            <a:pPr algn="ctr"/>
            <a:r>
              <a:rPr lang="el-GR" b="1" dirty="0" smtClean="0">
                <a:solidFill>
                  <a:schemeClr val="tx2"/>
                </a:solidFill>
              </a:rPr>
              <a:t>Μίλτος Σαχτούρης (1919-2005)</a:t>
            </a:r>
          </a:p>
          <a:p>
            <a:pPr algn="ctr"/>
            <a:r>
              <a:rPr lang="el-GR" b="1" dirty="0" smtClean="0">
                <a:solidFill>
                  <a:schemeClr val="tx2"/>
                </a:solidFill>
              </a:rPr>
              <a:t>Γιώργος Σαραντάρης (1907-1941)</a:t>
            </a:r>
            <a:endParaRPr lang="el-GR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Στατιστικά Στοιχεία του Ανθολογίου</a:t>
            </a:r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1403648" y="1556792"/>
          <a:ext cx="648072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2856"/>
                <a:gridCol w="3047864"/>
              </a:tblGrid>
              <a:tr h="822636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Έλληνες</a:t>
                      </a:r>
                      <a:r>
                        <a:rPr lang="el-GR" baseline="0" dirty="0" smtClean="0"/>
                        <a:t> ποιητές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Αριθμός ποιημάτων μεταφρασμένων στο Ανθολόγιο</a:t>
                      </a:r>
                      <a:endParaRPr lang="el-GR" dirty="0"/>
                    </a:p>
                  </a:txBody>
                  <a:tcPr/>
                </a:tc>
              </a:tr>
              <a:tr h="329054">
                <a:tc>
                  <a:txBody>
                    <a:bodyPr/>
                    <a:lstStyle/>
                    <a:p>
                      <a:r>
                        <a:rPr lang="el-GR" b="0" dirty="0" smtClean="0">
                          <a:solidFill>
                            <a:schemeClr val="tx1"/>
                          </a:solidFill>
                        </a:rPr>
                        <a:t>Δ.Ι. Αντωνίου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9054">
                <a:tc>
                  <a:txBody>
                    <a:bodyPr/>
                    <a:lstStyle/>
                    <a:p>
                      <a:r>
                        <a:rPr lang="el-GR" b="0" dirty="0" smtClean="0">
                          <a:solidFill>
                            <a:schemeClr val="tx1"/>
                          </a:solidFill>
                        </a:rPr>
                        <a:t>Ελένη </a:t>
                      </a:r>
                      <a:r>
                        <a:rPr lang="el-GR" b="0" dirty="0" err="1" smtClean="0">
                          <a:solidFill>
                            <a:schemeClr val="tx1"/>
                          </a:solidFill>
                        </a:rPr>
                        <a:t>Βακαλό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9054">
                <a:tc>
                  <a:txBody>
                    <a:bodyPr/>
                    <a:lstStyle/>
                    <a:p>
                      <a:r>
                        <a:rPr lang="el-GR" b="0" dirty="0" smtClean="0">
                          <a:solidFill>
                            <a:schemeClr val="tx1"/>
                          </a:solidFill>
                        </a:rPr>
                        <a:t>Νικηφόρος Βρεττάκος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9054">
                <a:tc>
                  <a:txBody>
                    <a:bodyPr/>
                    <a:lstStyle/>
                    <a:p>
                      <a:r>
                        <a:rPr lang="el-GR" b="0" dirty="0" smtClean="0">
                          <a:solidFill>
                            <a:schemeClr val="tx1"/>
                          </a:solidFill>
                        </a:rPr>
                        <a:t>Νίκος</a:t>
                      </a:r>
                      <a:r>
                        <a:rPr lang="el-GR" b="0" baseline="0" dirty="0" smtClean="0">
                          <a:solidFill>
                            <a:schemeClr val="tx1"/>
                          </a:solidFill>
                        </a:rPr>
                        <a:t> Γκάτσος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9054">
                <a:tc>
                  <a:txBody>
                    <a:bodyPr/>
                    <a:lstStyle/>
                    <a:p>
                      <a:r>
                        <a:rPr lang="el-GR" b="0" dirty="0" smtClean="0">
                          <a:solidFill>
                            <a:schemeClr val="tx1"/>
                          </a:solidFill>
                        </a:rPr>
                        <a:t>Δέσποινα </a:t>
                      </a:r>
                      <a:r>
                        <a:rPr lang="el-GR" b="0" dirty="0" err="1" smtClean="0">
                          <a:solidFill>
                            <a:schemeClr val="tx1"/>
                          </a:solidFill>
                        </a:rPr>
                        <a:t>Δετζώρτζη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9054">
                <a:tc>
                  <a:txBody>
                    <a:bodyPr/>
                    <a:lstStyle/>
                    <a:p>
                      <a:r>
                        <a:rPr lang="el-GR" b="0" dirty="0" smtClean="0">
                          <a:solidFill>
                            <a:schemeClr val="tx1"/>
                          </a:solidFill>
                        </a:rPr>
                        <a:t>Οδυσσέας</a:t>
                      </a:r>
                      <a:r>
                        <a:rPr lang="el-GR" b="0" baseline="0" dirty="0" smtClean="0">
                          <a:solidFill>
                            <a:schemeClr val="tx1"/>
                          </a:solidFill>
                        </a:rPr>
                        <a:t> Ελύτης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9054">
                <a:tc>
                  <a:txBody>
                    <a:bodyPr/>
                    <a:lstStyle/>
                    <a:p>
                      <a:r>
                        <a:rPr lang="el-GR" b="0" dirty="0" smtClean="0">
                          <a:solidFill>
                            <a:schemeClr val="tx1"/>
                          </a:solidFill>
                        </a:rPr>
                        <a:t>Νίκος</a:t>
                      </a:r>
                      <a:r>
                        <a:rPr lang="el-GR" b="0" baseline="0" dirty="0" smtClean="0">
                          <a:solidFill>
                            <a:schemeClr val="tx1"/>
                          </a:solidFill>
                        </a:rPr>
                        <a:t> Εγγονόπουλος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9054">
                <a:tc>
                  <a:txBody>
                    <a:bodyPr/>
                    <a:lstStyle/>
                    <a:p>
                      <a:r>
                        <a:rPr lang="el-GR" b="0" dirty="0" smtClean="0">
                          <a:solidFill>
                            <a:schemeClr val="tx1"/>
                          </a:solidFill>
                        </a:rPr>
                        <a:t>Κώστας</a:t>
                      </a:r>
                      <a:r>
                        <a:rPr lang="el-GR" b="0" baseline="0" dirty="0" smtClean="0">
                          <a:solidFill>
                            <a:schemeClr val="tx1"/>
                          </a:solidFill>
                        </a:rPr>
                        <a:t> Καρυωτάκης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9054">
                <a:tc>
                  <a:txBody>
                    <a:bodyPr/>
                    <a:lstStyle/>
                    <a:p>
                      <a:r>
                        <a:rPr lang="el-GR" b="0" dirty="0" smtClean="0">
                          <a:solidFill>
                            <a:schemeClr val="tx1"/>
                          </a:solidFill>
                        </a:rPr>
                        <a:t>Ανδρέας Εμπειρίκος 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9054">
                <a:tc>
                  <a:txBody>
                    <a:bodyPr/>
                    <a:lstStyle/>
                    <a:p>
                      <a:r>
                        <a:rPr lang="el-GR" b="0" dirty="0" smtClean="0">
                          <a:solidFill>
                            <a:schemeClr val="tx1"/>
                          </a:solidFill>
                        </a:rPr>
                        <a:t>Κωνσταντίνος Καβάφης 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9054">
                <a:tc>
                  <a:txBody>
                    <a:bodyPr/>
                    <a:lstStyle/>
                    <a:p>
                      <a:r>
                        <a:rPr lang="el-GR" b="0" dirty="0" smtClean="0">
                          <a:solidFill>
                            <a:schemeClr val="tx1"/>
                          </a:solidFill>
                        </a:rPr>
                        <a:t>Γιάννης</a:t>
                      </a:r>
                      <a:r>
                        <a:rPr lang="el-GR" b="0" baseline="0" dirty="0" smtClean="0">
                          <a:solidFill>
                            <a:schemeClr val="tx1"/>
                          </a:solidFill>
                        </a:rPr>
                        <a:t> Ρίτσος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5884327"/>
              </p:ext>
            </p:extLst>
          </p:nvPr>
        </p:nvGraphicFramePr>
        <p:xfrm>
          <a:off x="539552" y="1988840"/>
          <a:ext cx="8229600" cy="388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Έλληνες</a:t>
                      </a:r>
                      <a:r>
                        <a:rPr lang="el-GR" baseline="0" dirty="0" smtClean="0"/>
                        <a:t> ποιητές</a:t>
                      </a:r>
                      <a:endParaRPr lang="el-GR" dirty="0" smtClean="0"/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Αριθμός ποιημάτων μεταφρασμένων στο Ανθολόγιο</a:t>
                      </a:r>
                    </a:p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0" dirty="0" smtClean="0">
                          <a:solidFill>
                            <a:schemeClr val="tx1"/>
                          </a:solidFill>
                        </a:rPr>
                        <a:t>Κώστας </a:t>
                      </a:r>
                      <a:r>
                        <a:rPr lang="el-GR" b="0" dirty="0" err="1" smtClean="0">
                          <a:solidFill>
                            <a:schemeClr val="tx1"/>
                          </a:solidFill>
                        </a:rPr>
                        <a:t>Ουράνης</a:t>
                      </a:r>
                      <a:r>
                        <a:rPr lang="el-GR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0" dirty="0" smtClean="0">
                          <a:solidFill>
                            <a:schemeClr val="tx1"/>
                          </a:solidFill>
                        </a:rPr>
                        <a:t>Μήτσος Παπανικολάου 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0" dirty="0" err="1" smtClean="0">
                          <a:solidFill>
                            <a:schemeClr val="tx1"/>
                          </a:solidFill>
                        </a:rPr>
                        <a:t>Ι.Μ.Παναγιωτόπουλος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0" dirty="0" smtClean="0">
                          <a:solidFill>
                            <a:schemeClr val="tx1"/>
                          </a:solidFill>
                        </a:rPr>
                        <a:t>Κωστής Παλαμάς 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0" dirty="0" smtClean="0">
                          <a:solidFill>
                            <a:schemeClr val="tx1"/>
                          </a:solidFill>
                        </a:rPr>
                        <a:t>Γιώργος Σεφέρης 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15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0" dirty="0" smtClean="0">
                          <a:solidFill>
                            <a:schemeClr val="tx1"/>
                          </a:solidFill>
                        </a:rPr>
                        <a:t>Άγγελος Σικελιανός 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0" dirty="0" smtClean="0">
                          <a:solidFill>
                            <a:schemeClr val="tx1"/>
                          </a:solidFill>
                        </a:rPr>
                        <a:t>Μίλτος Σαχτούρης 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0" dirty="0" smtClean="0">
                          <a:solidFill>
                            <a:schemeClr val="tx1"/>
                          </a:solidFill>
                        </a:rPr>
                        <a:t>Γιώργος Σαραντάρης 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Στατιστικά Στοιχεία του Ανθολογίου (2)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antern">
  <a:themeElements>
    <a:clrScheme name="Lantern">
      <a:dk1>
        <a:sysClr val="windowText" lastClr="000000"/>
      </a:dk1>
      <a:lt1>
        <a:sysClr val="window" lastClr="FFFFFF"/>
      </a:lt1>
      <a:dk2>
        <a:srgbClr val="430000"/>
      </a:dk2>
      <a:lt2>
        <a:srgbClr val="FFE8E8"/>
      </a:lt2>
      <a:accent1>
        <a:srgbClr val="E91201"/>
      </a:accent1>
      <a:accent2>
        <a:srgbClr val="FF6262"/>
      </a:accent2>
      <a:accent3>
        <a:srgbClr val="FF8000"/>
      </a:accent3>
      <a:accent4>
        <a:srgbClr val="EEA451"/>
      </a:accent4>
      <a:accent5>
        <a:srgbClr val="EA44C9"/>
      </a:accent5>
      <a:accent6>
        <a:srgbClr val="D21578"/>
      </a:accent6>
      <a:hlink>
        <a:srgbClr val="00B5CE"/>
      </a:hlink>
      <a:folHlink>
        <a:srgbClr val="E17100"/>
      </a:folHlink>
    </a:clrScheme>
    <a:fontScheme name="Lantern">
      <a:majorFont>
        <a:latin typeface="Tw Cen MT"/>
        <a:ea typeface=""/>
        <a:cs typeface=""/>
        <a:font script="Cyrl" typeface="Tahoma"/>
        <a:font script="Grek" typeface="Tahoma"/>
        <a:font script="Jpan" typeface="HG丸ｺﾞｼｯｸM-PRO"/>
        <a:font script="Hang" typeface="HY엽서L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丸ｺﾞｼｯｸM-PRO"/>
        <a:font script="Hang" typeface="맑은 고딕"/>
        <a:font script="Hans" typeface="幼圆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ntern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"/>
              </a:schemeClr>
            </a:gs>
            <a:gs pos="10000">
              <a:schemeClr val="phClr">
                <a:tint val="30000"/>
                <a:shade val="100000"/>
                <a:hueMod val="100000"/>
                <a:satMod val="100000"/>
              </a:schemeClr>
            </a:gs>
            <a:gs pos="30000">
              <a:schemeClr val="phClr">
                <a:tint val="8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90000"/>
                <a:shade val="100000"/>
                <a:hueMod val="100000"/>
                <a:satMod val="100000"/>
              </a:schemeClr>
            </a:gs>
            <a:gs pos="10000">
              <a:schemeClr val="phClr">
                <a:tint val="90000"/>
                <a:shade val="80000"/>
                <a:hueMod val="100000"/>
                <a:satMod val="100000"/>
              </a:schemeClr>
            </a:gs>
            <a:gs pos="30000">
              <a:schemeClr val="phClr">
                <a:tint val="100000"/>
                <a:shade val="5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20000"/>
                <a:hueMod val="100000"/>
                <a:satMod val="100000"/>
              </a:schemeClr>
            </a:gs>
          </a:gsLst>
          <a:path path="circle">
            <a:fillToRect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/>
            <a:lightRig rig="chilly" dir="tl">
              <a:rot lat="0" lon="0" rev="2700000"/>
            </a:lightRig>
          </a:scene3d>
          <a:sp3d prstMaterial="matte">
            <a:bevelT/>
            <a:contourClr>
              <a:schemeClr val="bg2">
                <a:tint val="1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/>
            <a:lightRig rig="twoPt" dir="t">
              <a:rot lat="0" lon="0" rev="8100000"/>
            </a:lightRig>
          </a:scene3d>
          <a:sp3d prstMaterial="matte">
            <a:bevelT/>
            <a:bevelB w="0" h="0"/>
            <a:extrusionClr>
              <a:schemeClr val="bg1"/>
            </a:extrusionClr>
          </a:sp3d>
        </a:effectStyle>
      </a:effectStyleLst>
      <a:bgFillStyleLst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  <a:lum val="90000"/>
              </a:schemeClr>
            </a:gs>
            <a:gs pos="5000">
              <a:schemeClr val="phClr">
                <a:tint val="100000"/>
                <a:shade val="100000"/>
                <a:hueMod val="100000"/>
                <a:satMod val="100000"/>
                <a:lum val="80000"/>
              </a:schemeClr>
            </a:gs>
            <a:gs pos="10000">
              <a:schemeClr val="phClr">
                <a:tint val="100000"/>
                <a:shade val="100000"/>
                <a:hueMod val="100000"/>
                <a:satMod val="100000"/>
                <a:lum val="8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100000"/>
                <a:hueMod val="100000"/>
                <a:satMod val="70000"/>
              </a:schemeClr>
              <a:srgbClr val="F07800">
                <a:alpha val="77647"/>
              </a:srgbClr>
            </a:duotone>
          </a:blip>
          <a:stretch>
            <a:fillRect/>
          </a:stretch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100000"/>
                <a:hueMod val="100000"/>
                <a:satMod val="70000"/>
              </a:schemeClr>
              <a:srgbClr val="F07800">
                <a:alpha val="77647"/>
              </a:srgb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Lantern</Template>
  <TotalTime>196</TotalTime>
  <Words>395</Words>
  <Application>Microsoft Office PowerPoint</Application>
  <PresentationFormat>Προβολή στην οθόνη (4:3)</PresentationFormat>
  <Paragraphs>82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Lantern</vt:lpstr>
      <vt:lpstr>ΕΛΛΗΝΙΚΗ ΠΟΙΗΣΗ ΣΤΑ ΙΑΠΩΝΙΚΑ</vt:lpstr>
      <vt:lpstr>Ανθολογία Νεοελληνικής Ποίησης</vt:lpstr>
      <vt:lpstr>Οι ποιητές του Ανθολογίου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Στατιστικά Στοιχεία του Ανθολογίου</vt:lpstr>
      <vt:lpstr>Στατιστικά Στοιχεία του Ανθολογίου (2)</vt:lpstr>
      <vt:lpstr>Συμπεράσματα</vt:lpstr>
      <vt:lpstr>Ο Ήλιος μου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ΕΛΛΗΝΙΚΗ ΠΟΙΗΣΗ ΣΤΑ ΙΑΠΩΝΙΚΑ</dc:title>
  <dc:creator>Γιώργος</dc:creator>
  <cp:lastModifiedBy>Α' Αρσάκειο Γενικό Λύκειο Ψυχικού - Αίθουσα προβολών</cp:lastModifiedBy>
  <cp:revision>41</cp:revision>
  <dcterms:created xsi:type="dcterms:W3CDTF">2017-01-13T21:24:27Z</dcterms:created>
  <dcterms:modified xsi:type="dcterms:W3CDTF">2017-03-23T11:19:26Z</dcterms:modified>
</cp:coreProperties>
</file>